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75" r:id="rId3"/>
    <p:sldId id="276" r:id="rId4"/>
    <p:sldId id="264" r:id="rId5"/>
    <p:sldId id="263" r:id="rId6"/>
    <p:sldId id="265" r:id="rId7"/>
    <p:sldId id="277" r:id="rId8"/>
    <p:sldId id="272" r:id="rId9"/>
    <p:sldId id="266" r:id="rId10"/>
    <p:sldId id="267" r:id="rId11"/>
    <p:sldId id="268" r:id="rId12"/>
    <p:sldId id="269" r:id="rId13"/>
    <p:sldId id="261" r:id="rId14"/>
    <p:sldId id="256" r:id="rId15"/>
    <p:sldId id="257" r:id="rId16"/>
    <p:sldId id="271" r:id="rId17"/>
    <p:sldId id="258" r:id="rId18"/>
    <p:sldId id="262" r:id="rId19"/>
    <p:sldId id="259" r:id="rId20"/>
    <p:sldId id="260" r:id="rId21"/>
    <p:sldId id="278" r:id="rId22"/>
    <p:sldId id="279" r:id="rId23"/>
    <p:sldId id="280" r:id="rId24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3T08:50:05.599" idx="2">
    <p:pos x="10" y="10"/>
    <p:text>ㄴㅁㅇㄻ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inet/AIC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21" Type="http://schemas.openxmlformats.org/officeDocument/2006/relationships/image" Target="../media/image51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5.pn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24" Type="http://schemas.openxmlformats.org/officeDocument/2006/relationships/image" Target="../media/image54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23" Type="http://schemas.openxmlformats.org/officeDocument/2006/relationships/image" Target="../media/image53.pn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cml.github.io/extension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8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" y="5971661"/>
            <a:ext cx="4114067" cy="3209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43" y="1524081"/>
            <a:ext cx="4979018" cy="3319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42580" y="40979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en-US" altLang="ko-KR" dirty="0"/>
              <a:t>1.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55795" y="4506944"/>
            <a:ext cx="334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github.com/mtinet/</a:t>
            </a:r>
            <a:r>
              <a:rPr lang="en-US" altLang="ko-KR" dirty="0" err="1" smtClean="0">
                <a:hlinkClick r:id="rId4"/>
              </a:rPr>
              <a:t>AICar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218331" y="2204882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804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9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40;p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6061" y="1714990"/>
            <a:ext cx="4911449" cy="27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47;p294"/>
          <p:cNvPicPr preferRelativeResize="0"/>
          <p:nvPr/>
        </p:nvPicPr>
        <p:blipFill rotWithShape="1">
          <a:blip r:embed="rId3">
            <a:alphaModFix/>
          </a:blip>
          <a:srcRect r="46102"/>
          <a:stretch/>
        </p:blipFill>
        <p:spPr>
          <a:xfrm>
            <a:off x="3203327" y="1714990"/>
            <a:ext cx="2647185" cy="276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554839" y="1081671"/>
            <a:ext cx="46627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</a:t>
            </a:r>
            <a:r>
              <a:rPr lang="ko-KR" altLang="en-US" sz="1500" dirty="0" smtClean="0"/>
              <a:t> 또는 </a:t>
            </a:r>
            <a:r>
              <a:rPr lang="en-US" altLang="ko-KR" sz="1500" dirty="0" smtClean="0"/>
              <a:t>BLE Terminal </a:t>
            </a:r>
            <a:r>
              <a:rPr lang="ko-KR" altLang="en-US" sz="1500" dirty="0" smtClean="0"/>
              <a:t>앱의 블루투스를 통해 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m </a:t>
            </a:r>
            <a:r>
              <a:rPr lang="ko-KR" altLang="en-US" sz="1500" dirty="0"/>
              <a:t>전송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수동제어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모드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 </a:t>
            </a:r>
            <a:r>
              <a:rPr lang="en-US" altLang="ko-KR" sz="1500" dirty="0" err="1" smtClean="0"/>
              <a:t>i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전송 </a:t>
            </a:r>
            <a:r>
              <a:rPr lang="en-US" altLang="ko-KR" sz="1500" dirty="0"/>
              <a:t>: </a:t>
            </a:r>
            <a:r>
              <a:rPr lang="ko-KR" altLang="en-US" sz="1500" dirty="0"/>
              <a:t>앱 제어 모드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1487357" y="2806605"/>
            <a:ext cx="326807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619581" y="3501178"/>
            <a:ext cx="326807" cy="263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44" y="5161554"/>
            <a:ext cx="441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좌우조향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54;p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11" y="5894404"/>
            <a:ext cx="4911449" cy="312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46;p294"/>
          <p:cNvSpPr txBox="1">
            <a:spLocks/>
          </p:cNvSpPr>
          <p:nvPr/>
        </p:nvSpPr>
        <p:spPr>
          <a:xfrm>
            <a:off x="2874083" y="7012856"/>
            <a:ext cx="2794491" cy="16671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smtClean="0"/>
              <a:t>a</a:t>
            </a:r>
            <a:r>
              <a:rPr lang="ko-KR" altLang="en-US" sz="1300" dirty="0" smtClean="0"/>
              <a:t>와 </a:t>
            </a:r>
            <a:r>
              <a:rPr lang="en-US" altLang="ko-KR" sz="1300" dirty="0" smtClean="0"/>
              <a:t>d</a:t>
            </a:r>
            <a:r>
              <a:rPr lang="ko-KR" altLang="en-US" sz="1300" dirty="0" smtClean="0"/>
              <a:t>를 입력해서 좌우로 </a:t>
            </a:r>
            <a:r>
              <a:rPr lang="ko-KR" altLang="en-US" sz="1300" dirty="0" err="1" smtClean="0"/>
              <a:t>조향이</a:t>
            </a:r>
            <a:r>
              <a:rPr lang="ko-KR" altLang="en-US" sz="1300" dirty="0" smtClean="0"/>
              <a:t> 되는 것을 확인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pPr algn="l">
              <a:spcBef>
                <a:spcPts val="1600"/>
              </a:spcBef>
            </a:pPr>
            <a:r>
              <a:rPr lang="en-US" altLang="ko-KR" sz="1300" dirty="0" smtClean="0"/>
              <a:t>a</a:t>
            </a:r>
            <a:r>
              <a:rPr lang="ko-KR" altLang="en-US" sz="1300" dirty="0" smtClean="0"/>
              <a:t>를 </a:t>
            </a:r>
            <a:r>
              <a:rPr lang="ko-KR" altLang="en-US" sz="1300" dirty="0" err="1" smtClean="0"/>
              <a:t>입력시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까지 증가하며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좌회전</a:t>
            </a:r>
          </a:p>
          <a:p>
            <a:pPr algn="l">
              <a:spcBef>
                <a:spcPts val="1600"/>
              </a:spcBef>
            </a:pPr>
            <a:r>
              <a:rPr lang="en-US" altLang="ko-KR" sz="1300" dirty="0" smtClean="0"/>
              <a:t>d</a:t>
            </a:r>
            <a:r>
              <a:rPr lang="ko-KR" altLang="en-US" sz="1300" dirty="0" smtClean="0"/>
              <a:t>를 </a:t>
            </a:r>
            <a:r>
              <a:rPr lang="ko-KR" altLang="en-US" sz="1300" dirty="0" err="1" smtClean="0"/>
              <a:t>입력시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1</a:t>
            </a:r>
            <a:r>
              <a:rPr lang="ko-KR" altLang="en-US" sz="1300" dirty="0" err="1" smtClean="0"/>
              <a:t>까지감소하며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우회전 </a:t>
            </a:r>
            <a:endParaRPr lang="ko-KR" altLang="en-US" sz="1300" dirty="0"/>
          </a:p>
        </p:txBody>
      </p:sp>
      <p:sp>
        <p:nvSpPr>
          <p:cNvPr id="26" name="직사각형 25"/>
          <p:cNvSpPr/>
          <p:nvPr/>
        </p:nvSpPr>
        <p:spPr>
          <a:xfrm flipV="1">
            <a:off x="1008311" y="7363332"/>
            <a:ext cx="832521" cy="1263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797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2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61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14" y="1091452"/>
            <a:ext cx="5152685" cy="33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60;p296"/>
          <p:cNvSpPr txBox="1">
            <a:spLocks/>
          </p:cNvSpPr>
          <p:nvPr/>
        </p:nvSpPr>
        <p:spPr>
          <a:xfrm>
            <a:off x="2851707" y="2202581"/>
            <a:ext cx="3068053" cy="19956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m</a:t>
            </a:r>
            <a:r>
              <a:rPr lang="ko-KR" altLang="en-US" sz="1500" dirty="0" smtClean="0"/>
              <a:t>을 입력하여 </a:t>
            </a:r>
            <a:r>
              <a:rPr lang="ko-KR" altLang="en-US" sz="1500" dirty="0" err="1" smtClean="0"/>
              <a:t>수동제어</a:t>
            </a:r>
            <a:r>
              <a:rPr lang="ko-KR" altLang="en-US" sz="1500" dirty="0" smtClean="0"/>
              <a:t> 모드 확인</a:t>
            </a:r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시리얼 모니터에서</a:t>
            </a:r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전진모드</a:t>
            </a:r>
            <a:endParaRPr lang="ko-KR" altLang="en-US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은 </a:t>
            </a:r>
            <a:r>
              <a:rPr lang="ko-KR" altLang="en-US" sz="1500" dirty="0" err="1" smtClean="0"/>
              <a:t>후진모드</a:t>
            </a:r>
            <a:endParaRPr lang="ko-KR" altLang="en-US" sz="1500" dirty="0" smtClean="0"/>
          </a:p>
          <a:p>
            <a:pPr marL="457200" algn="l">
              <a:spcBef>
                <a:spcPts val="1600"/>
              </a:spcBef>
              <a:spcAft>
                <a:spcPts val="1600"/>
              </a:spcAft>
            </a:pP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893710" y="2502550"/>
            <a:ext cx="983218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298775" y="1619049"/>
            <a:ext cx="325490" cy="29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269834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전진모드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84981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6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14" y="6034980"/>
            <a:ext cx="5152685" cy="3153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 flipV="1">
            <a:off x="893709" y="6901342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367;p297"/>
          <p:cNvSpPr txBox="1">
            <a:spLocks/>
          </p:cNvSpPr>
          <p:nvPr/>
        </p:nvSpPr>
        <p:spPr>
          <a:xfrm>
            <a:off x="3028849" y="6732399"/>
            <a:ext cx="2477743" cy="11684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전진모드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밟은 경우의 시리얼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0 (0~255) FFFF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1096" y="493068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⑦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후진모드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017" y="1021043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75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8" y="1270016"/>
            <a:ext cx="5116590" cy="31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74;p298"/>
          <p:cNvSpPr txBox="1">
            <a:spLocks/>
          </p:cNvSpPr>
          <p:nvPr/>
        </p:nvSpPr>
        <p:spPr>
          <a:xfrm>
            <a:off x="2969272" y="1937765"/>
            <a:ext cx="2669083" cy="1308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후진모드</a:t>
            </a:r>
            <a:endParaRPr lang="ko-KR" altLang="en-US" sz="1500" b="1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밟은 경우의 시리얼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1 (0~255) RRRR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41835" y="2166367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⑧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앱모드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5693406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89;p300"/>
          <p:cNvPicPr preferRelativeResize="0"/>
          <p:nvPr/>
        </p:nvPicPr>
        <p:blipFill rotWithShape="1">
          <a:blip r:embed="rId3">
            <a:alphaModFix/>
          </a:blip>
          <a:srcRect r="60233"/>
          <a:stretch/>
        </p:blipFill>
        <p:spPr>
          <a:xfrm>
            <a:off x="479444" y="5881606"/>
            <a:ext cx="1953126" cy="31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96;p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212" y="5785350"/>
            <a:ext cx="1777647" cy="331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Google Shape;2397;p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501" y="5772988"/>
            <a:ext cx="1777647" cy="331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 flipV="1">
            <a:off x="3491280" y="7676840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5442264" y="7667041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4670110" y="7667484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직사각형 28"/>
          <p:cNvSpPr/>
          <p:nvPr/>
        </p:nvSpPr>
        <p:spPr>
          <a:xfrm flipV="1">
            <a:off x="895802" y="7933372"/>
            <a:ext cx="402870" cy="22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8977" y="1168259"/>
            <a:ext cx="5663632" cy="3782849"/>
            <a:chOff x="728977" y="1168259"/>
            <a:chExt cx="5663632" cy="3782849"/>
          </a:xfrm>
        </p:grpSpPr>
        <p:sp>
          <p:nvSpPr>
            <p:cNvPr id="21" name="TextBox 20"/>
            <p:cNvSpPr txBox="1"/>
            <p:nvPr/>
          </p:nvSpPr>
          <p:spPr>
            <a:xfrm>
              <a:off x="1304542" y="1168259"/>
              <a:ext cx="381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https://classifier.appinventor.mit.edu</a:t>
              </a:r>
              <a:r>
                <a:rPr lang="en-US" altLang="ko-KR" dirty="0"/>
                <a:t> </a:t>
              </a:r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77" y="1939044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839952" y="3471472"/>
              <a:ext cx="745368" cy="503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195" y="99073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사이트 접속하기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Label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4823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2190" y="1591136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https://</a:t>
            </a:r>
            <a:r>
              <a:rPr lang="en-US" altLang="ko-KR" b="1" dirty="0" smtClean="0"/>
              <a:t>classifier.appinventor.mit.edu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76666" y="18777"/>
            <a:ext cx="2860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3. </a:t>
            </a:r>
            <a:r>
              <a:rPr lang="ko-KR" altLang="en-US" dirty="0" err="1" smtClean="0"/>
              <a:t>차선이미지</a:t>
            </a:r>
            <a:r>
              <a:rPr lang="ko-KR" altLang="en-US" dirty="0" smtClean="0"/>
              <a:t> 학습하기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이미지 촬영하기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err="1" smtClean="0">
                <a:solidFill>
                  <a:srgbClr val="000000"/>
                </a:solidFill>
                <a:latin typeface="+mj-ea"/>
                <a:ea typeface="+mj-ea"/>
              </a:rPr>
              <a:t>Forword</a:t>
            </a: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5967648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5955616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70" y="5964973"/>
            <a:ext cx="458167" cy="465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1" y="5979680"/>
            <a:ext cx="458167" cy="4652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03" y="5964973"/>
            <a:ext cx="458167" cy="4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55" y="5413180"/>
            <a:ext cx="458167" cy="465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87" y="5413180"/>
            <a:ext cx="458167" cy="4652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19" y="5415778"/>
            <a:ext cx="458167" cy="4652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5415778"/>
            <a:ext cx="458167" cy="46522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52" y="7707232"/>
            <a:ext cx="533431" cy="401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40" y="7709588"/>
            <a:ext cx="533431" cy="40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1" y="7174167"/>
            <a:ext cx="481203" cy="444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51" y="7182055"/>
            <a:ext cx="458166" cy="436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79" y="7162808"/>
            <a:ext cx="483412" cy="43915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7154513"/>
            <a:ext cx="474238" cy="4411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303963"/>
            <a:ext cx="564694" cy="5018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303963"/>
            <a:ext cx="564694" cy="50188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316238"/>
            <a:ext cx="564694" cy="501881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이미지를 입력할 때는 최대한 많은 이미지를 정확하게 입력해야 합니다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 빛의 영향이나 바닥의 무늬가 달라지면 인식을 못할 수 있으므로 실제 인공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지능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고카트가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운행할 차선의 이미지를 다양하게 모아 학습해주세요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40" name="그룹 39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41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충분히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이미지 모델 학습하기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이미지 모델 테스트하기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7">
            <a:extLst>
              <a:ext uri="{FF2B5EF4-FFF2-40B4-BE49-F238E27FC236}">
                <a16:creationId xmlns:a16="http://schemas.microsoft.com/office/drawing/2014/main" id="{33AD414F-AED8-48B9-8E67-AC1BD039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</p:spPr>
        <p:txBody>
          <a:bodyPr/>
          <a:lstStyle/>
          <a:p>
            <a:fld id="{485E0BC1-66BC-481B-B3B7-360F8FB3E5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이미지 모델 다운로드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3070" y="557367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확장 파일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3"/>
              </a:rPr>
              <a:t>https</a:t>
            </a:r>
            <a:r>
              <a:rPr lang="ko-KR" altLang="en-US" sz="1500" dirty="0">
                <a:hlinkClick r:id="rId3"/>
              </a:rPr>
              <a:t>://</a:t>
            </a:r>
            <a:r>
              <a:rPr lang="ko-KR" altLang="en-US" sz="1500" dirty="0" smtClean="0">
                <a:hlinkClick r:id="rId3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확장기능 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3059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952" y="610951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lh4.googleusercontent.com/ahWqJzqDEHvjCBbOC_CsUz2Sp9BU9xzgSCo8wvw2begL829Oe2BhgLEg3YGXBALorRT2PGyzdr9BjZHfvMntNNsReK9oWMTsvJj8w6uMZJ6Pg7xRSRTRAveyU12OEYhgcyUHa8EnN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9" y="6145900"/>
            <a:ext cx="5994450" cy="3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1525;p195"/>
          <p:cNvPicPr preferRelativeResize="0"/>
          <p:nvPr/>
        </p:nvPicPr>
        <p:blipFill rotWithShape="1">
          <a:blip r:embed="rId5">
            <a:alphaModFix/>
          </a:blip>
          <a:srcRect l="70868"/>
          <a:stretch/>
        </p:blipFill>
        <p:spPr>
          <a:xfrm>
            <a:off x="4413338" y="6113508"/>
            <a:ext cx="2041601" cy="328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26;p195"/>
          <p:cNvSpPr/>
          <p:nvPr/>
        </p:nvSpPr>
        <p:spPr>
          <a:xfrm>
            <a:off x="4593692" y="8095889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27;p195"/>
          <p:cNvSpPr/>
          <p:nvPr/>
        </p:nvSpPr>
        <p:spPr>
          <a:xfrm>
            <a:off x="4701612" y="9069480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491475" y="8559500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318" y="417004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76876" y="892797"/>
            <a:ext cx="6078069" cy="3296652"/>
            <a:chOff x="376876" y="892797"/>
            <a:chExt cx="6078069" cy="3296652"/>
          </a:xfrm>
        </p:grpSpPr>
        <p:sp>
          <p:nvSpPr>
            <p:cNvPr id="20" name="직사각형 19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091" y="1049207"/>
              <a:ext cx="1703161" cy="298383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7672" y="1204388"/>
              <a:ext cx="2697273" cy="279440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20819" y="3511222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299817" y="2584666"/>
              <a:ext cx="975733" cy="1921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0" y="1505664"/>
            <a:ext cx="5381743" cy="33083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2804778" y="180996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77512" y="21480"/>
            <a:ext cx="16065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</a:t>
            </a:r>
            <a:r>
              <a:rPr lang="ko-KR" altLang="en-US" dirty="0" smtClean="0"/>
              <a:t>동작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7905" y="375269"/>
            <a:ext cx="2542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스마트폰과 연결하기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9" y="1360147"/>
            <a:ext cx="3563591" cy="32851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1" y="1348681"/>
            <a:ext cx="2295845" cy="11907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9083" y="8933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8444" y="1348681"/>
            <a:ext cx="6078069" cy="3296652"/>
            <a:chOff x="406951" y="5894801"/>
            <a:chExt cx="6078069" cy="3296652"/>
          </a:xfrm>
        </p:grpSpPr>
        <p:sp>
          <p:nvSpPr>
            <p:cNvPr id="26" name="직사각형 25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>
            <a:off x="308444" y="5827077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0576" y="527668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연결된 앱 화면 확인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25" y="5930681"/>
            <a:ext cx="1604230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00" y="5934132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386" y="5930681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Google Shape;1650;p210"/>
          <p:cNvSpPr/>
          <p:nvPr/>
        </p:nvSpPr>
        <p:spPr>
          <a:xfrm rot="5400000">
            <a:off x="2167112" y="7407272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50;p210"/>
          <p:cNvSpPr/>
          <p:nvPr/>
        </p:nvSpPr>
        <p:spPr>
          <a:xfrm rot="5400000">
            <a:off x="4233780" y="7407272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직사각형 49"/>
          <p:cNvSpPr/>
          <p:nvPr/>
        </p:nvSpPr>
        <p:spPr>
          <a:xfrm>
            <a:off x="2459103" y="8422638"/>
            <a:ext cx="1654034" cy="2646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425665" y="8265687"/>
            <a:ext cx="1781143" cy="4215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7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973" y="6633380"/>
            <a:ext cx="1900540" cy="12780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8" y="6283522"/>
            <a:ext cx="1492605" cy="3151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6283522"/>
            <a:ext cx="1497310" cy="3161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200" y="104481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① </a:t>
            </a:r>
            <a:r>
              <a:rPr lang="ko-KR" altLang="en-US"/>
              <a:t>모터 드라이버에 블루투스 연결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8253" y="567399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6121" y="6224392"/>
            <a:ext cx="6078069" cy="3296652"/>
            <a:chOff x="376121" y="6224392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121" y="6224392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650;p210"/>
            <p:cNvSpPr/>
            <p:nvPr/>
          </p:nvSpPr>
          <p:spPr>
            <a:xfrm rot="5400000">
              <a:off x="2405516" y="7820344"/>
              <a:ext cx="212614" cy="3173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182" y="8816502"/>
              <a:ext cx="1654034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00875" y="8639403"/>
              <a:ext cx="1296530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150014" y="7825945"/>
              <a:ext cx="982084" cy="26395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73082" y="8028328"/>
              <a:ext cx="1852865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300" dirty="0"/>
                <a:t>블루투스 연결이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되면 </a:t>
              </a:r>
              <a:r>
                <a:rPr lang="ko-KR" altLang="en-US" sz="1300" dirty="0" smtClean="0"/>
                <a:t>앱에 블루투스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이름과 </a:t>
              </a:r>
              <a:r>
                <a:rPr lang="ko-KR" altLang="en-US" sz="1300" dirty="0" smtClean="0"/>
                <a:t>함께 연결메시지가 나오며</a:t>
              </a:r>
              <a:r>
                <a:rPr lang="en-US" altLang="ko-KR" sz="1300" dirty="0" smtClean="0"/>
                <a:t>,</a:t>
              </a:r>
              <a:r>
                <a:rPr lang="ko-KR" altLang="en-US" sz="1300" dirty="0" smtClean="0"/>
                <a:t>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블루투스의 </a:t>
              </a:r>
              <a:r>
                <a:rPr lang="en-US" altLang="ko-KR" sz="1300" dirty="0"/>
                <a:t>LED </a:t>
              </a:r>
            </a:p>
            <a:p>
              <a:pPr lvl="0" algn="ctr"/>
              <a:r>
                <a:rPr lang="ko-KR" altLang="en-US" sz="1300" dirty="0"/>
                <a:t>점멸이 고정되는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것을 확인 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 flipV="1">
              <a:off x="6016083" y="7242716"/>
              <a:ext cx="370430" cy="23865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6121" y="1572790"/>
            <a:ext cx="6078069" cy="3695336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7905" y="375269"/>
            <a:ext cx="16193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앱 구동하기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5385B-7967-4EA0-8DD3-FB9CCFE1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5" y="1801768"/>
            <a:ext cx="5622350" cy="26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" y="1145545"/>
            <a:ext cx="1599930" cy="3378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4" y="1147838"/>
            <a:ext cx="1599930" cy="33782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539" y="505335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앱모드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err="1" smtClean="0"/>
              <a:t>버튼제어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1097" y="1085311"/>
            <a:ext cx="6078069" cy="3498729"/>
            <a:chOff x="461097" y="1085311"/>
            <a:chExt cx="6078069" cy="3498729"/>
          </a:xfrm>
        </p:grpSpPr>
        <p:sp>
          <p:nvSpPr>
            <p:cNvPr id="15" name="직사각형 14"/>
            <p:cNvSpPr/>
            <p:nvPr/>
          </p:nvSpPr>
          <p:spPr>
            <a:xfrm>
              <a:off x="461097" y="1085311"/>
              <a:ext cx="6078069" cy="34987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flipV="1">
              <a:off x="2206430" y="2924354"/>
              <a:ext cx="841612" cy="75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888366" y="2382279"/>
              <a:ext cx="332928" cy="17857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5053849" y="2932980"/>
              <a:ext cx="799965" cy="749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1" y="5798637"/>
            <a:ext cx="1602061" cy="33827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1359668" y="6825177"/>
            <a:ext cx="1760805" cy="1532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663367" y="8358118"/>
            <a:ext cx="1137929" cy="43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1783937" y="8789440"/>
            <a:ext cx="879336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48042" y="7445453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smtClean="0"/>
              <a:t>움직임 제어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2726467" y="8407902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회전 제어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2595394" y="8796882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속도 제어</a:t>
            </a:r>
            <a:endParaRPr lang="ko-KR" altLang="en-US" sz="1300" dirty="0"/>
          </a:p>
        </p:txBody>
      </p:sp>
      <p:sp>
        <p:nvSpPr>
          <p:cNvPr id="20" name="직사각형 19"/>
          <p:cNvSpPr/>
          <p:nvPr/>
        </p:nvSpPr>
        <p:spPr>
          <a:xfrm>
            <a:off x="4093874" y="8435784"/>
            <a:ext cx="21197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움직임 제어 대각선 방향과 </a:t>
            </a:r>
            <a:r>
              <a:rPr lang="ko-KR" altLang="en-US" sz="1300" dirty="0" err="1" smtClean="0"/>
              <a:t>회전제어</a:t>
            </a:r>
            <a:r>
              <a:rPr lang="ko-KR" altLang="en-US" sz="1300" dirty="0" smtClean="0"/>
              <a:t> 버튼은 </a:t>
            </a:r>
            <a:r>
              <a:rPr lang="en-US" altLang="ko-KR" sz="1300" dirty="0" err="1" smtClean="0"/>
              <a:t>AICar</a:t>
            </a:r>
            <a:r>
              <a:rPr lang="ko-KR" altLang="en-US" sz="1300" dirty="0" smtClean="0"/>
              <a:t>에서는 사용하지 않음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89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5539" y="5053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음성제어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err="1" smtClean="0"/>
              <a:t>비전제어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2" y="5857500"/>
            <a:ext cx="1595054" cy="33679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3492" y="102820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29" y="1086188"/>
            <a:ext cx="1602061" cy="3382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75" y="5857500"/>
            <a:ext cx="1602061" cy="33827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324906" y="1731127"/>
            <a:ext cx="29208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사용 명령어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endParaRPr lang="en-US" altLang="ko-KR" sz="1300" dirty="0"/>
          </a:p>
          <a:p>
            <a:pPr lvl="0" algn="ctr"/>
            <a:r>
              <a:rPr lang="ko-KR" altLang="en-US" sz="1300" dirty="0" smtClean="0"/>
              <a:t>왼쪽 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앞으로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정지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뒤로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좌회전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우회전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1094644" y="5999365"/>
            <a:ext cx="536770" cy="56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169412" y="7288571"/>
            <a:ext cx="230214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플레이 버튼을 누르면 인식된 결과에 해당하는 문자를 블루투스를 통해 송신함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en-US" altLang="ko-KR" sz="1300" dirty="0" smtClean="0"/>
              <a:t>* </a:t>
            </a:r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있음</a:t>
            </a:r>
            <a:endParaRPr lang="ko-KR" altLang="en-US" sz="1300" dirty="0"/>
          </a:p>
        </p:txBody>
      </p:sp>
      <p:sp>
        <p:nvSpPr>
          <p:cNvPr id="33" name="직사각형 32"/>
          <p:cNvSpPr/>
          <p:nvPr/>
        </p:nvSpPr>
        <p:spPr>
          <a:xfrm flipV="1">
            <a:off x="2635671" y="6445063"/>
            <a:ext cx="1366462" cy="27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flipV="1">
            <a:off x="3045358" y="8632983"/>
            <a:ext cx="870509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97028" y="2877559"/>
            <a:ext cx="780345" cy="104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1484811"/>
            <a:ext cx="5325250" cy="3276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512" y="21480"/>
            <a:ext cx="16065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</a:t>
            </a:r>
            <a:r>
              <a:rPr lang="ko-KR" altLang="en-US" dirty="0" smtClean="0"/>
              <a:t>동작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528311" cy="151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1" y="5788401"/>
            <a:ext cx="3704683" cy="2997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열기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②</a:t>
            </a:r>
            <a:r>
              <a:rPr lang="en-US" altLang="ko-KR" dirty="0" smtClean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9547" y="5930403"/>
            <a:ext cx="5967966" cy="3395849"/>
            <a:chOff x="589547" y="1251838"/>
            <a:chExt cx="5967966" cy="3395849"/>
          </a:xfrm>
        </p:grpSpPr>
        <p:grpSp>
          <p:nvGrpSpPr>
            <p:cNvPr id="5" name="그룹 4"/>
            <p:cNvGrpSpPr/>
            <p:nvPr/>
          </p:nvGrpSpPr>
          <p:grpSpPr>
            <a:xfrm>
              <a:off x="589547" y="3834759"/>
              <a:ext cx="5967966" cy="812928"/>
              <a:chOff x="721894" y="3913817"/>
              <a:chExt cx="6136106" cy="812928"/>
            </a:xfrm>
          </p:grpSpPr>
          <p:sp>
            <p:nvSpPr>
              <p:cNvPr id="19" name="Google Shape;2273;p284"/>
              <p:cNvSpPr txBox="1">
                <a:spLocks/>
              </p:cNvSpPr>
              <p:nvPr/>
            </p:nvSpPr>
            <p:spPr>
              <a:xfrm>
                <a:off x="721894" y="3913817"/>
                <a:ext cx="6136106" cy="62433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0" indent="0" algn="ctr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ko-KR" altLang="en-US" sz="1500" dirty="0" smtClean="0"/>
                  <a:t>보드 </a:t>
                </a:r>
                <a:r>
                  <a:rPr lang="en-US" altLang="ko-KR" sz="1500" dirty="0" smtClean="0"/>
                  <a:t>: Arduino Mega,  </a:t>
                </a:r>
                <a:r>
                  <a:rPr lang="ko-KR" altLang="en-US" sz="1500" dirty="0" smtClean="0"/>
                  <a:t>포트 </a:t>
                </a:r>
                <a:r>
                  <a:rPr lang="en-US" altLang="ko-KR" sz="1500" dirty="0" smtClean="0"/>
                  <a:t>: COM (Arduino Mega) </a:t>
                </a:r>
                <a:r>
                  <a:rPr lang="ko-KR" altLang="en-US" sz="1500" dirty="0" smtClean="0"/>
                  <a:t>번호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확인</a:t>
                </a:r>
                <a:endParaRPr lang="en-US" altLang="ko-KR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endParaRPr lang="ko-KR" altLang="en-US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</a:pPr>
                <a:endParaRPr lang="ko-KR" altLang="en-US" sz="1500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21894" y="4403580"/>
                <a:ext cx="507342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ko-KR" altLang="en-US" sz="1500" dirty="0"/>
                  <a:t>연결 문제가 생길 경우 </a:t>
                </a:r>
                <a:r>
                  <a:rPr lang="ko-KR" altLang="en-US" sz="1500" dirty="0" smtClean="0"/>
                  <a:t>장치 </a:t>
                </a:r>
                <a:r>
                  <a:rPr lang="ko-KR" altLang="en-US" sz="1500" dirty="0"/>
                  <a:t>관리자에서 포트번호를 확인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190650" y="2290701"/>
              <a:ext cx="1478101" cy="144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01304" y="2625632"/>
              <a:ext cx="1672736" cy="209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5799" y="2528351"/>
              <a:ext cx="405889" cy="174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45745" y="1251838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9496" y="2487576"/>
              <a:ext cx="745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1819606" y="2176701"/>
              <a:ext cx="131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39259" y="4254672"/>
            <a:ext cx="4433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IDE(</a:t>
            </a:r>
            <a:r>
              <a:rPr lang="ko-KR" altLang="en-US" sz="1500" dirty="0" smtClean="0"/>
              <a:t>편집기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실행 후 파일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열기에서 </a:t>
            </a:r>
            <a:r>
              <a:rPr lang="en-US" altLang="ko-KR" sz="1500" dirty="0" err="1" smtClean="0"/>
              <a:t>changeBluetoothName</a:t>
            </a:r>
            <a:r>
              <a:rPr lang="en-US" altLang="ko-KR" sz="1500" dirty="0" smtClean="0"/>
              <a:t>(MEGA).</a:t>
            </a:r>
            <a:r>
              <a:rPr lang="en-US" altLang="ko-KR" sz="1500" dirty="0" err="1" smtClean="0"/>
              <a:t>ino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 열기</a:t>
            </a:r>
            <a:endParaRPr lang="ko-KR" alt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-76666" y="18777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1. </a:t>
            </a:r>
            <a:r>
              <a:rPr lang="ko-KR" altLang="en-US" dirty="0" smtClean="0"/>
              <a:t>블루투스 이름 설정하기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4" y="1398791"/>
            <a:ext cx="3408952" cy="28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" y="5834739"/>
            <a:ext cx="4207748" cy="3548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1" y="1230025"/>
            <a:ext cx="3408952" cy="287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블루투스 파일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시리얼 모니터로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커맨드 입력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56559" y="1524137"/>
            <a:ext cx="313223" cy="31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859" y="4114254"/>
            <a:ext cx="5530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500" dirty="0"/>
              <a:t>HM-10</a:t>
            </a:r>
            <a:r>
              <a:rPr lang="ko-KR" altLang="en-US" sz="1500" dirty="0"/>
              <a:t>블루투스 모듈의 이름을 바꾸기 위해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스케치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업로드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눌러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코드를 </a:t>
            </a:r>
            <a:r>
              <a:rPr lang="ko-KR" altLang="en-US" sz="1500" dirty="0"/>
              <a:t>업로드 </a:t>
            </a:r>
            <a:r>
              <a:rPr lang="ko-KR" altLang="en-US" sz="1500" dirty="0" smtClean="0"/>
              <a:t>함</a:t>
            </a:r>
            <a:endParaRPr lang="ko-KR" altLang="en-US" sz="1500" dirty="0"/>
          </a:p>
        </p:txBody>
      </p:sp>
      <p:pic>
        <p:nvPicPr>
          <p:cNvPr id="30" name="Google Shape;2288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48" y="6871127"/>
            <a:ext cx="3998495" cy="247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 flipV="1">
            <a:off x="4692316" y="6142200"/>
            <a:ext cx="326807" cy="41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43940" y="7924596"/>
            <a:ext cx="409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시리얼 모니터를 실행 후 </a:t>
            </a:r>
            <a:r>
              <a:rPr lang="en-US" altLang="ko-KR" dirty="0" smtClean="0"/>
              <a:t>AT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2169782" y="6938130"/>
            <a:ext cx="320755" cy="1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650;p210"/>
          <p:cNvSpPr/>
          <p:nvPr/>
        </p:nvSpPr>
        <p:spPr>
          <a:xfrm rot="15357711">
            <a:off x="3416992" y="5895437"/>
            <a:ext cx="332928" cy="185363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6" y="5898904"/>
            <a:ext cx="3952915" cy="265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AT </a:t>
            </a:r>
            <a:r>
              <a:rPr lang="ko-KR" altLang="en-US" dirty="0" smtClean="0"/>
              <a:t>커맨드 연결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29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93" y="1196859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 flipV="1">
            <a:off x="3599787" y="4298096"/>
            <a:ext cx="1573787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752405" y="1679711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294;p287"/>
          <p:cNvSpPr txBox="1">
            <a:spLocks/>
          </p:cNvSpPr>
          <p:nvPr/>
        </p:nvSpPr>
        <p:spPr>
          <a:xfrm>
            <a:off x="1085006" y="2248098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 후 </a:t>
            </a:r>
            <a:r>
              <a:rPr lang="en-US" altLang="ko-KR" sz="1500" dirty="0" smtClean="0"/>
              <a:t>AT</a:t>
            </a:r>
            <a:r>
              <a:rPr lang="ko-KR" altLang="en-US" sz="1500" dirty="0" smtClean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OK</a:t>
            </a:r>
            <a:r>
              <a:rPr lang="ko-KR" altLang="en-US" sz="1500" dirty="0" smtClean="0"/>
              <a:t>가 나오는지 확인 </a:t>
            </a:r>
            <a:r>
              <a:rPr lang="en-US" altLang="ko-KR" sz="1500" dirty="0" smtClean="0"/>
              <a:t>OK</a:t>
            </a:r>
            <a:r>
              <a:rPr lang="ko-KR" altLang="en-US" sz="1500" dirty="0" smtClean="0"/>
              <a:t>가 안 나오면 연결이 안 된 것임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 smtClean="0"/>
              <a:t>하단의 </a:t>
            </a:r>
            <a:r>
              <a:rPr lang="en-US" altLang="ko-KR" sz="1500" dirty="0" smtClean="0"/>
              <a:t>Both NL &amp; CR </a:t>
            </a:r>
            <a:r>
              <a:rPr lang="ko-KR" altLang="en-US" sz="1500" dirty="0" smtClean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9600</a:t>
            </a:r>
            <a:r>
              <a:rPr lang="ko-KR" altLang="en-US" sz="1500" dirty="0" err="1" smtClean="0"/>
              <a:t>보드레이트</a:t>
            </a:r>
            <a:r>
              <a:rPr lang="ko-KR" altLang="en-US" sz="1500" dirty="0" smtClean="0"/>
              <a:t> 확인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RX, TX </a:t>
            </a:r>
            <a:r>
              <a:rPr lang="ko-KR" altLang="en-US" sz="1500" dirty="0" err="1" smtClean="0"/>
              <a:t>핀번호</a:t>
            </a:r>
            <a:r>
              <a:rPr lang="ko-KR" altLang="en-US" sz="1500" dirty="0" smtClean="0"/>
              <a:t> 확인 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752405" y="8614544"/>
            <a:ext cx="54262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이 때 블루투스 모듈 옆의 스위치는 </a:t>
            </a:r>
            <a:r>
              <a:rPr lang="en-US" altLang="ko-KR" sz="1500" dirty="0" smtClean="0"/>
              <a:t>3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맞춤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사용 시</a:t>
            </a:r>
            <a:r>
              <a:rPr lang="en-US" altLang="ko-KR" sz="1500" dirty="0" smtClean="0"/>
              <a:t>), </a:t>
            </a:r>
            <a:r>
              <a:rPr lang="ko-KR" altLang="en-US" sz="1500" dirty="0" smtClean="0"/>
              <a:t>만약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우노를</a:t>
            </a:r>
            <a:r>
              <a:rPr lang="ko-KR" altLang="en-US" sz="1500" dirty="0" smtClean="0"/>
              <a:t> 사용한다면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맞추고 소프트웨어시리얼</a:t>
            </a:r>
            <a:r>
              <a:rPr lang="en-US" altLang="ko-KR" sz="1500" dirty="0" smtClean="0"/>
              <a:t>(2, 3</a:t>
            </a:r>
            <a:r>
              <a:rPr lang="ko-KR" altLang="en-US" sz="1500" dirty="0" smtClean="0"/>
              <a:t>번 핀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사용함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코드 수정 필요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749625" y="3027621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TX3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RX3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580550" y="7359030"/>
            <a:ext cx="1169076" cy="6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231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44" y="7538369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1661277" y="8504876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444" y="58954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084863" y="1687461"/>
            <a:ext cx="4563229" cy="1310824"/>
            <a:chOff x="164297" y="1189175"/>
            <a:chExt cx="4955624" cy="1451875"/>
          </a:xfrm>
        </p:grpSpPr>
        <p:pic>
          <p:nvPicPr>
            <p:cNvPr id="45" name="Google Shape;2302;p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297" y="1189175"/>
              <a:ext cx="4955624" cy="1451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46" name="그룹 45"/>
            <p:cNvGrpSpPr/>
            <p:nvPr/>
          </p:nvGrpSpPr>
          <p:grpSpPr>
            <a:xfrm>
              <a:off x="539775" y="1387637"/>
              <a:ext cx="599912" cy="246221"/>
              <a:chOff x="539775" y="1387637"/>
              <a:chExt cx="599912" cy="2462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6104" y="1457739"/>
                <a:ext cx="503583" cy="119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39775" y="1387637"/>
                <a:ext cx="457176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0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1084864" y="3218658"/>
            <a:ext cx="4563228" cy="1367614"/>
            <a:chOff x="164298" y="3099150"/>
            <a:chExt cx="5054252" cy="1514775"/>
          </a:xfrm>
        </p:grpSpPr>
        <p:pic>
          <p:nvPicPr>
            <p:cNvPr id="50" name="Google Shape;2303;p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98" y="3099150"/>
              <a:ext cx="5054252" cy="151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1" name="직사각형 50"/>
            <p:cNvSpPr/>
            <p:nvPr/>
          </p:nvSpPr>
          <p:spPr>
            <a:xfrm>
              <a:off x="768363" y="4134677"/>
              <a:ext cx="934541" cy="185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rgbClr val="0E0D0A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2511" y="4060735"/>
              <a:ext cx="484428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E0D0A"/>
                  </a:solidFill>
                  <a:latin typeface="+mj-ea"/>
                </a:rPr>
                <a:t>MA4</a:t>
              </a:r>
              <a:endParaRPr lang="ko-KR" altLang="en-US" sz="1100" dirty="0">
                <a:solidFill>
                  <a:srgbClr val="0E0D0A"/>
                </a:solidFill>
                <a:latin typeface="+mj-ea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47637" y="1169523"/>
            <a:ext cx="5143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AT+NAME</a:t>
            </a:r>
            <a:r>
              <a:rPr lang="ko-KR" altLang="en-US" sz="1500" dirty="0"/>
              <a:t>이름을 통해 </a:t>
            </a:r>
            <a:r>
              <a:rPr lang="ko-KR" altLang="en-US" sz="1500" dirty="0" smtClean="0"/>
              <a:t>블루투스 모듈의 </a:t>
            </a:r>
            <a:r>
              <a:rPr lang="ko-KR" altLang="en-US" sz="1500" dirty="0"/>
              <a:t>이름을 </a:t>
            </a:r>
            <a:r>
              <a:rPr lang="ko-KR" altLang="en-US" sz="1500" dirty="0" smtClean="0"/>
              <a:t>변경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(</a:t>
            </a:r>
            <a:r>
              <a:rPr lang="ko-KR" altLang="en-US" sz="1500" dirty="0"/>
              <a:t>블루투스 이름 기본값은 </a:t>
            </a:r>
            <a:r>
              <a:rPr lang="en-US" altLang="ko-KR" sz="1500" dirty="0"/>
              <a:t>MLT-BT05)</a:t>
            </a:r>
            <a:endParaRPr lang="ko-KR" altLang="en-US" sz="1500" dirty="0"/>
          </a:p>
        </p:txBody>
      </p:sp>
      <p:sp>
        <p:nvSpPr>
          <p:cNvPr id="54" name="직사각형 53"/>
          <p:cNvSpPr/>
          <p:nvPr/>
        </p:nvSpPr>
        <p:spPr>
          <a:xfrm>
            <a:off x="2420185" y="260293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500" dirty="0" smtClean="0"/>
              <a:t>AT+NAMEMA4 라고 입력하면</a:t>
            </a:r>
          </a:p>
          <a:p>
            <a:r>
              <a:rPr lang="en" altLang="ko-KR" sz="1500" dirty="0" smtClean="0">
                <a:solidFill>
                  <a:srgbClr val="FF0000"/>
                </a:solidFill>
              </a:rPr>
              <a:t>(</a:t>
            </a:r>
            <a:r>
              <a:rPr lang="en-US" altLang="ko-KR" sz="1500" dirty="0" smtClean="0">
                <a:solidFill>
                  <a:srgbClr val="FF0000"/>
                </a:solidFill>
              </a:rPr>
              <a:t>AT+NAME </a:t>
            </a:r>
            <a:r>
              <a:rPr lang="ko-KR" altLang="en-US" sz="1500" dirty="0" smtClean="0">
                <a:solidFill>
                  <a:srgbClr val="FF0000"/>
                </a:solidFill>
              </a:rPr>
              <a:t>뒤에 공백 제거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1506" y="411432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smtClean="0"/>
              <a:t>블루투스 이름이 </a:t>
            </a:r>
            <a:r>
              <a:rPr lang="en" altLang="ko-KR" sz="1500" dirty="0" smtClean="0"/>
              <a:t>MA4 라고 </a:t>
            </a:r>
            <a:r>
              <a:rPr lang="ko-KR" altLang="en-US" sz="1500" dirty="0" smtClean="0"/>
              <a:t>검색됨</a:t>
            </a:r>
            <a:endParaRPr lang="ko-KR" altLang="en-US" sz="1500" dirty="0"/>
          </a:p>
        </p:txBody>
      </p:sp>
      <p:pic>
        <p:nvPicPr>
          <p:cNvPr id="60" name="Google Shape;231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44" y="6002335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559708" y="8502777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4" y="791896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 smtClean="0"/>
              <a:t>명령어를 입력하면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현재 </a:t>
            </a:r>
            <a:r>
              <a:rPr lang="ko-KR" altLang="en-US" sz="1500" dirty="0"/>
              <a:t>블루투스 모듈의 이름을 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확인할 </a:t>
            </a:r>
            <a:r>
              <a:rPr lang="ko-KR" altLang="en-US" sz="1500" dirty="0"/>
              <a:t>수 있음</a:t>
            </a:r>
          </a:p>
        </p:txBody>
      </p:sp>
    </p:spTree>
    <p:extLst>
      <p:ext uri="{BB962C8B-B14F-4D97-AF65-F5344CB8AC3E}">
        <p14:creationId xmlns:p14="http://schemas.microsoft.com/office/powerpoint/2010/main" val="329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9444" y="58954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스마트폰에서 </a:t>
            </a:r>
            <a:r>
              <a:rPr lang="ko-KR" altLang="en-US" dirty="0" smtClean="0"/>
              <a:t>변경된 블루투스 이름 확인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12528" y="1169523"/>
            <a:ext cx="2338813" cy="3387616"/>
            <a:chOff x="7127301" y="154401"/>
            <a:chExt cx="2720663" cy="400743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t="17677" b="40609"/>
            <a:stretch/>
          </p:blipFill>
          <p:spPr>
            <a:xfrm>
              <a:off x="7127301" y="154401"/>
              <a:ext cx="2720663" cy="23962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71190" b="395"/>
            <a:stretch/>
          </p:blipFill>
          <p:spPr>
            <a:xfrm>
              <a:off x="7127301" y="2529521"/>
              <a:ext cx="2720663" cy="163231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 flipV="1">
            <a:off x="948624" y="3312954"/>
            <a:ext cx="82240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87437" y="3082385"/>
            <a:ext cx="3429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있음</a:t>
            </a:r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</a:t>
            </a:r>
            <a:r>
              <a:rPr lang="ko-KR" altLang="en-US" sz="1500" dirty="0" err="1"/>
              <a:t>연결가능</a:t>
            </a:r>
            <a:endParaRPr lang="ko-KR" altLang="en-US" sz="1500" dirty="0"/>
          </a:p>
        </p:txBody>
      </p:sp>
      <p:sp>
        <p:nvSpPr>
          <p:cNvPr id="26" name="직사각형 25"/>
          <p:cNvSpPr/>
          <p:nvPr/>
        </p:nvSpPr>
        <p:spPr>
          <a:xfrm>
            <a:off x="425002" y="567552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" y="5710732"/>
            <a:ext cx="3163300" cy="36601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43175" y="8160159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2" y="1278116"/>
            <a:ext cx="3249577" cy="283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시리얼 통신 코드 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729106" y="2162073"/>
            <a:ext cx="266411" cy="235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012245" y="2139186"/>
            <a:ext cx="1027279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1399610" y="2498058"/>
            <a:ext cx="328416" cy="14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flipV="1">
            <a:off x="1399609" y="3022462"/>
            <a:ext cx="328416" cy="14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74089" y="1546183"/>
            <a:ext cx="2308666" cy="210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300" dirty="0" smtClean="0"/>
              <a:t>150</a:t>
            </a:r>
            <a:r>
              <a:rPr lang="ko-KR" altLang="en-US" sz="1300" dirty="0" smtClean="0"/>
              <a:t>번</a:t>
            </a:r>
            <a:r>
              <a:rPr lang="en-US" altLang="ko-KR" sz="1300" dirty="0"/>
              <a:t>, </a:t>
            </a:r>
            <a:r>
              <a:rPr lang="en-US" altLang="ko-KR" sz="1300" dirty="0" smtClean="0"/>
              <a:t>151</a:t>
            </a:r>
            <a:r>
              <a:rPr lang="ko-KR" altLang="en-US" sz="1300" dirty="0" smtClean="0"/>
              <a:t>번 </a:t>
            </a:r>
            <a:r>
              <a:rPr lang="ko-KR" altLang="en-US" sz="1300" dirty="0"/>
              <a:t>줄 확인</a:t>
            </a:r>
          </a:p>
          <a:p>
            <a:pPr lvl="0">
              <a:spcBef>
                <a:spcPts val="1600"/>
              </a:spcBef>
            </a:pPr>
            <a:r>
              <a:rPr lang="en-US" altLang="ko-KR" sz="1300" dirty="0" err="1" smtClean="0"/>
              <a:t>AI_Car.ino</a:t>
            </a:r>
            <a:r>
              <a:rPr lang="en-US" altLang="ko-KR" sz="1300" dirty="0" smtClean="0"/>
              <a:t> </a:t>
            </a:r>
            <a:r>
              <a:rPr lang="ko-KR" altLang="en-US" sz="1300" dirty="0"/>
              <a:t>파일을 </a:t>
            </a:r>
            <a:r>
              <a:rPr lang="ko-KR" altLang="en-US" sz="1300" dirty="0" smtClean="0"/>
              <a:t>이용하면 기본적으로 앱</a:t>
            </a:r>
            <a:r>
              <a:rPr lang="en-US" altLang="ko-KR" sz="1300" dirty="0" smtClean="0"/>
              <a:t>(</a:t>
            </a: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</a:t>
            </a:r>
            <a:r>
              <a:rPr lang="ko-KR" altLang="en-US" sz="1300" dirty="0" smtClean="0"/>
              <a:t> 또는 </a:t>
            </a:r>
            <a:r>
              <a:rPr lang="en-US" altLang="ko-KR" sz="1300" dirty="0" smtClean="0"/>
              <a:t>BLE Terminal</a:t>
            </a:r>
            <a:r>
              <a:rPr lang="ko-KR" altLang="en-US" sz="1300" dirty="0" smtClean="0"/>
              <a:t>앱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을 이용해 블루투스로 </a:t>
            </a:r>
            <a:r>
              <a:rPr lang="ko-KR" altLang="en-US" sz="1300" dirty="0"/>
              <a:t>명령을 보내야 </a:t>
            </a:r>
            <a:r>
              <a:rPr lang="ko-KR" altLang="en-US" sz="1300" dirty="0" smtClean="0"/>
              <a:t>동작함</a:t>
            </a:r>
            <a:endParaRPr lang="ko-KR" altLang="en-US" sz="1300" dirty="0"/>
          </a:p>
          <a:p>
            <a:pPr marL="114300" lvl="0">
              <a:spcBef>
                <a:spcPts val="1600"/>
              </a:spcBef>
              <a:buSzPts val="1800"/>
            </a:pPr>
            <a:r>
              <a:rPr lang="en-US" altLang="ko-KR" sz="1300" dirty="0"/>
              <a:t>m </a:t>
            </a:r>
            <a:r>
              <a:rPr lang="ko-KR" altLang="en-US" sz="1300" dirty="0"/>
              <a:t>전송 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수동제어</a:t>
            </a:r>
            <a:r>
              <a:rPr lang="ko-KR" altLang="en-US" sz="1300" dirty="0"/>
              <a:t> 모드</a:t>
            </a:r>
          </a:p>
          <a:p>
            <a:pPr marL="114300" lvl="0">
              <a:buSzPts val="1800"/>
            </a:pP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ko-KR" altLang="en-US" sz="1300" dirty="0"/>
              <a:t>전송 </a:t>
            </a:r>
            <a:r>
              <a:rPr lang="en-US" altLang="ko-KR" sz="1300" dirty="0"/>
              <a:t>: </a:t>
            </a:r>
            <a:r>
              <a:rPr lang="ko-KR" altLang="en-US" sz="1300" dirty="0"/>
              <a:t>앱 제어 모드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4447" y="184302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/>
              <a:t>블루투스 </a:t>
            </a:r>
            <a:r>
              <a:rPr lang="ko-KR" altLang="en-US" dirty="0" smtClean="0"/>
              <a:t>통신 테스트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3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11" y="6117750"/>
            <a:ext cx="1716220" cy="31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33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32" y="6117750"/>
            <a:ext cx="1659021" cy="312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Google Shape;2331;p292"/>
          <p:cNvSpPr txBox="1">
            <a:spLocks/>
          </p:cNvSpPr>
          <p:nvPr/>
        </p:nvSpPr>
        <p:spPr>
          <a:xfrm>
            <a:off x="4324730" y="6356377"/>
            <a:ext cx="2736624" cy="2415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</a:t>
            </a:r>
          </a:p>
          <a:p>
            <a:pPr algn="l">
              <a:spcBef>
                <a:spcPts val="1600"/>
              </a:spcBef>
            </a:pP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전진 시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Forward: FFFF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후진 시 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Rear: RRRR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455381" y="4111969"/>
            <a:ext cx="592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Serial3를 그대로 사용하고,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우노를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쓸때는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78, 79</a:t>
            </a:r>
            <a:r>
              <a:rPr lang="ko-KR" altLang="en-US" sz="1200" dirty="0" smtClean="0"/>
              <a:t>번 줄은 </a:t>
            </a:r>
            <a:r>
              <a:rPr lang="ko-KR" altLang="en-US" sz="1200" dirty="0" err="1" smtClean="0"/>
              <a:t>주석해제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82</a:t>
            </a:r>
            <a:r>
              <a:rPr lang="ko-KR" altLang="en-US" sz="1200" dirty="0" err="1" smtClean="0"/>
              <a:t>번줄은</a:t>
            </a:r>
            <a:r>
              <a:rPr lang="ko-KR" altLang="en-US" sz="1200" dirty="0" smtClean="0"/>
              <a:t> 주석처리하고 위의 Serial3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mySerial로</a:t>
            </a:r>
            <a:r>
              <a:rPr lang="ko-KR" altLang="en-US" sz="1200" dirty="0"/>
              <a:t> 수정해주세요. 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SW6 스위치를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옮기고,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우노를</a:t>
            </a:r>
            <a:r>
              <a:rPr lang="ko-KR" altLang="en-US" sz="1200" dirty="0"/>
              <a:t> 쓸 때는 SW6 스위치를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옮겨주세요.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1529" y="63451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사진수정할</a:t>
            </a:r>
            <a:r>
              <a:rPr lang="ko-KR" altLang="en-US" dirty="0" smtClean="0">
                <a:solidFill>
                  <a:srgbClr val="FF0000"/>
                </a:solidFill>
              </a:rPr>
              <a:t> 것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1025</Words>
  <Application>Microsoft Office PowerPoint</Application>
  <PresentationFormat>A4 용지(210x297mm)</PresentationFormat>
  <Paragraphs>194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Windows 사용자</cp:lastModifiedBy>
  <cp:revision>54</cp:revision>
  <cp:lastPrinted>2021-02-15T07:29:43Z</cp:lastPrinted>
  <dcterms:created xsi:type="dcterms:W3CDTF">2021-02-09T05:43:03Z</dcterms:created>
  <dcterms:modified xsi:type="dcterms:W3CDTF">2021-04-13T00:29:15Z</dcterms:modified>
</cp:coreProperties>
</file>